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60" r:id="rId3"/>
    <p:sldId id="287" r:id="rId4"/>
    <p:sldId id="257" r:id="rId5"/>
    <p:sldId id="288" r:id="rId6"/>
    <p:sldId id="285" r:id="rId7"/>
    <p:sldId id="261" r:id="rId8"/>
    <p:sldId id="281" r:id="rId9"/>
    <p:sldId id="284" r:id="rId10"/>
    <p:sldId id="286" r:id="rId11"/>
    <p:sldId id="279" r:id="rId12"/>
    <p:sldId id="282" r:id="rId13"/>
    <p:sldId id="283" r:id="rId14"/>
    <p:sldId id="280" r:id="rId15"/>
    <p:sldId id="289" r:id="rId16"/>
    <p:sldId id="259" r:id="rId17"/>
    <p:sldId id="263" r:id="rId18"/>
    <p:sldId id="264" r:id="rId19"/>
    <p:sldId id="276" r:id="rId20"/>
  </p:sldIdLst>
  <p:sldSz cx="12192000" cy="6858000"/>
  <p:notesSz cx="6858000" cy="9144000"/>
  <p:embeddedFontLst>
    <p:embeddedFont>
      <p:font typeface="Abril Fatface" panose="02000503000000020003" pitchFamily="2" charset="0"/>
      <p:regular r:id="rId22"/>
    </p:embeddedFont>
    <p:embeddedFont>
      <p:font typeface="Aldrich" panose="02000000000000000000" pitchFamily="2" charset="0"/>
      <p:regular r:id="rId23"/>
    </p:embeddedFont>
    <p:embeddedFont>
      <p:font typeface="Barlow Condensed" panose="00000506000000000000" pitchFamily="2" charset="0"/>
      <p:regular r:id="rId24"/>
      <p:bold r:id="rId25"/>
      <p:italic r:id="rId26"/>
      <p:boldItalic r:id="rId27"/>
    </p:embeddedFont>
    <p:embeddedFont>
      <p:font typeface="Cascadia Code PL SemiBold" panose="020B0609020000020004" pitchFamily="49" charset="0"/>
      <p:bold r:id="rId28"/>
      <p:boldItalic r:id="rId29"/>
    </p:embeddedFont>
    <p:embeddedFont>
      <p:font typeface="Catamaran" panose="020B0604020202020204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egoe Script" panose="030B0504020000000003" pitchFamily="66" charset="0"/>
      <p:regular r:id="rId36"/>
      <p:bold r:id="rId37"/>
    </p:embeddedFont>
    <p:embeddedFont>
      <p:font typeface="Ubuntu Condensed" panose="020B0506030602030204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C74325"/>
    <a:srgbClr val="CCCCCC"/>
    <a:srgbClr val="A30046"/>
    <a:srgbClr val="3E3E42"/>
    <a:srgbClr val="F0F5F5"/>
    <a:srgbClr val="1E1E1F"/>
    <a:srgbClr val="F9F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74383" autoAdjust="0"/>
  </p:normalViewPr>
  <p:slideViewPr>
    <p:cSldViewPr snapToGrid="0">
      <p:cViewPr varScale="1">
        <p:scale>
          <a:sx n="85" d="100"/>
          <a:sy n="85" d="100"/>
        </p:scale>
        <p:origin x="122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8:41.58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1475 1 24575,'-5'10'0,"-8"15"0,-22 19 0,-16 28 0,-16 24 0,-17 21 0,-16 35 0,-18 12 0,-20 15 0,-14 10 0,-2-1 0,-2-16 0,15-22 0,27-31 0,26-35 0,29-33-8191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6.9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362 0 24575,'-5'1'0,"1"1"0,-1-1 0,1 1 0,0 0 0,-1 0 0,1 1 0,0-1 0,0 1 0,0 0 0,1 0 0,-1 0 0,1 0 0,0 1 0,-1 0 0,-2 4 0,-4 3 0,-39 46 0,-74 110 0,36-44 0,87-122 0,-4 3 0,0 1 0,1 0 0,0 0 0,0 0 0,0 0 0,-2 7 0,5-10 0,-1-1 0,1 1 0,0-1 0,0 1 0,0-1 0,0 1 0,0-1 0,0 1 0,0-1 0,0 1 0,1-1 0,-1 0 0,1 1 0,-1-1 0,1 1 0,-1-1 0,1 0 0,0 1 0,0-1 0,-1 0 0,1 0 0,0 0 0,0 0 0,0 0 0,0 0 0,1 0 0,-1 0 0,0 0 0,0 0 0,2 0 0,42 26 0,62 26 0,5 2 0,60 49-1365,-135-76-5461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0:49:05.162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24575,'0'537'0,"-1"-534"0,1 1 0,0 0 0,0-1 0,1 1 0,-1-1 0,1 1 0,0 0 0,0-1 0,0 0 0,0 1 0,0-1 0,1 1 0,0-1 0,-1 0 0,1 0 0,3 3 0,-2-3 0,1 0 0,0-1 0,0 1 0,0-1 0,1 0 0,-1 0 0,0 0 0,1-1 0,0 1 0,-1-1 0,1 0 0,7 0 0,88 9 0,0-5 0,128-8 0,-88-1 0,6 2-1365,-97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7.625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1 24575,'5'0'0,"23"0"0,34 0 0,38 0 0,39 5 0,44 13 0,34 13 0,33 18 0,17 12 0,0 16-655,-18 5 655,-31 1 0,-41-5 0,-35 2 0,-37-13 0,-24-8 0,-28-14-7536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8.898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145 0 24575,'3'1'0,"0"-1"0,0 1 0,-1 0 0,1 0 0,0 0 0,-1 0 0,1 0 0,-1 1 0,1-1 0,-1 1 0,0-1 0,0 1 0,1 0 0,2 4 0,29 35 0,-30-36 0,208 253 0,-62-92 0,-148-163 0,0-1 0,-1 0 0,1 1 0,0-1 0,0 1 0,-1-1 0,0 1 0,1 0 0,-1 0 0,0 0 0,-1 0 0,1 0 0,0-1 0,-1 1 0,0 1 0,1-1 0,-1 3 0,-1-4 0,0 0 0,0 1 0,0-1 0,0 0 0,0 0 0,0 0 0,-1 0 0,1 0 0,-1 0 0,1 0 0,-1-1 0,0 1 0,0 0 0,0-1 0,0 0 0,0 1 0,0-1 0,0 0 0,0 0 0,0 0 0,-5 1 0,-83 30 65,-94 21-1,-65 21-1558,207-57-5332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4.511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933 0 24575,'0'9'0,"1"0"0,0 0 0,1 0 0,4 13 0,3 18 0,76 511-671,23 928 1,-132-784 670,4-522 0,-87 339 0,55-342-43,-7-2 1,-7-3 0,-7-2-1,-7-4 1,-7-4 0,-171 230 0,206-318-339,-4-2 0,-70 62 1,41-56-5032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05.82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1 0 24575,'5'7'0,"-1"-1"0,0 1 0,-1-1 0,1 1 0,-1 0 0,0 0 0,-1 1 0,3 12 0,5 11 0,33 113 0,-29-91 0,29 73 0,-40-119 0,1 0 0,0-1 0,0 1 0,1-1 0,0 0 0,0 0 0,0 0 0,1-1 0,0 0 0,0 0 0,0 0 0,1-1 0,-1 0 0,1 0 0,0-1 0,0 0 0,0 0 0,1 0 0,-1-1 0,1 0 0,-1-1 0,10 2 0,15 0 0,1-2 0,-1-1 0,61-7 0,-91 7 0,188-23-2,178-13-1361,-319 34-5463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0.19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2377 0 24575,'-5'0'0,"-13"6"0,-19 16 0,-46 28 0,-57 36 0,-58 41 0,-54 36 0,-53 33-1415,-23 5 1415,12-16 0,50-29 0,64-41 0,62-34 0,54-31-6776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7:23.813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70 1 24575,'0'103'0,"-4"1"0,-5-1 0,-39 179 0,47-279 0,-1 3 0,1 0 0,-1 0 0,1 0 0,1 0 0,-1 0 0,1 12 0,0-16 0,1-1 0,-1 1 0,1 0 0,0 0 0,-1 0 0,1-1 0,0 1 0,0 0 0,0-1 0,0 1 0,0-1 0,1 1 0,-1-1 0,0 0 0,1 1 0,-1-1 0,1 0 0,-1 0 0,1 0 0,0 0 0,-1 0 0,1-1 0,0 1 0,0 0 0,-1-1 0,1 1 0,3-1 0,18 4 0,-1-2 0,1-1 0,0-1 0,0-1 0,0-1 0,42-8 0,-6 1 0,313-31-1365,-319 36-5461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1:16:15.609"/>
    </inkml:context>
    <inkml:brush xml:id="br0">
      <inkml:brushProperty name="width" value="0.1" units="cm"/>
      <inkml:brushProperty name="height" value="0.1" units="cm"/>
      <inkml:brushProperty name="color" value="#C74325"/>
    </inkml:brush>
  </inkml:definitions>
  <inkml:trace contextRef="#ctx0" brushRef="#br0">2623 511 24575,'4'-4'0,"-12"-6"0,-13-9 0,-55-41 0,-3 3 0,-1 4 0,-3 3 0,-159-69 0,163 90 0,-2 4 0,0 4 0,-142-19 0,74 25 0,-179 7 0,158 9 0,0 8 0,-179 32 0,-4 10-1365,299-48-5461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– story about containers, modernization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 – Who’s a developer? Who would like to spend less time needing to learn and write templates for Kubernetes, ARM or other </a:t>
            </a:r>
            <a:r>
              <a:rPr lang="en-US" dirty="0" err="1"/>
              <a:t>IaC</a:t>
            </a:r>
            <a:r>
              <a:rPr lang="en-US" dirty="0"/>
              <a:t>, or at least simplify it?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05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9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0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706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1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19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Show </a:t>
            </a:r>
            <a:r>
              <a:rPr lang="en-US" dirty="0" err="1"/>
              <a:t>codespace</a:t>
            </a:r>
            <a:r>
              <a:rPr lang="en-US" dirty="0"/>
              <a:t> from VS Code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 anatomy of a template and Recipe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There’s a special VS Code extension (while they fork Bicep)</a:t>
            </a:r>
          </a:p>
          <a:p>
            <a:pPr algn="l">
              <a:lnSpc>
                <a:spcPct val="200000"/>
              </a:lnSpc>
              <a:buClr>
                <a:schemeClr val="accent1"/>
              </a:buClr>
              <a:buFont typeface="Catamaran"/>
              <a:buChar char="■"/>
            </a:pPr>
            <a:r>
              <a:rPr lang="en-US" dirty="0"/>
              <a:t>Deploying to both local environment and Azure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Raise of hands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No. Kubernetes is not your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this your application?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Maybe. It has components, identities and integrations outside wherever it resides.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8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59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8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Pretty humerus, you could say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33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3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 userDrawn="1">
  <p:cSld name="1_006 Two columns">
    <p:bg>
      <p:bgRef idx="1001">
        <a:schemeClr val="bg1"/>
      </p:bgRef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 hasCustomPrompt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CAB11B03-DAE6-CB77-AE9A-4DAD809582F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353242" y="2298479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r>
              <a:rPr lang="en-US" dirty="0"/>
              <a:t>Test1</a:t>
            </a:r>
          </a:p>
          <a:p>
            <a:pPr lvl="1"/>
            <a:r>
              <a:rPr lang="en-US" dirty="0"/>
              <a:t>Second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3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1_005 One column">
    <p:bg>
      <p:bgRef idx="1001">
        <a:schemeClr val="bg1"/>
      </p:bgRef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107950" lvl="0"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tx2"/>
              </a:buClr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pPr lvl="0"/>
            <a:endParaRPr dirty="0"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1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bg>
      <p:bgRef idx="1001">
        <a:schemeClr val="bg1"/>
      </p:bgRef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23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 userDrawn="1"/>
        </p:nvGrpSpPr>
        <p:grpSpPr>
          <a:xfrm rot="10800000">
            <a:off x="130185" y="2334411"/>
            <a:ext cx="1102677" cy="553796"/>
            <a:chOff x="10576560" y="3328631"/>
            <a:chExt cx="1514251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 userDrawn="1"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1_008 Three columns">
    <p:bg>
      <p:bgRef idx="1001">
        <a:schemeClr val="bg1"/>
      </p:bgRef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94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 userDrawn="1">
  <p:cSld name="1_001 Title">
    <p:bg>
      <p:bgPr>
        <a:solidFill>
          <a:srgbClr val="1E1E1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3" y="5345502"/>
            <a:ext cx="1407019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solidFill>
                  <a:schemeClr val="tx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tx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47357" y="864818"/>
            <a:ext cx="675300" cy="668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63528" y="1546321"/>
            <a:ext cx="661729" cy="6467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69715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403427" y="5960720"/>
            <a:ext cx="644888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8016" y="5976511"/>
            <a:ext cx="675300" cy="666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69654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1562" y="6171554"/>
            <a:ext cx="677705" cy="33874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6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1_008 Team">
    <p:bg>
      <p:bgRef idx="1001">
        <a:schemeClr val="bg1"/>
      </p:bgRef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>
                <a:solidFill>
                  <a:schemeClr val="tx2"/>
                </a:solidFill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91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1_017 Title and text right">
    <p:bg>
      <p:bgRef idx="1001">
        <a:schemeClr val="bg1"/>
      </p:bgRef>
    </p:bg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/>
                </a:solidFill>
              </a:defRPr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55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bg>
      <p:bgRef idx="1001">
        <a:schemeClr val="bg1"/>
      </p:bgRef>
    </p:bg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tx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solidFill>
                  <a:schemeClr val="tx2"/>
                </a:solidFill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02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1_Just title">
    <p:bg>
      <p:bgRef idx="1001">
        <a:schemeClr val="bg1"/>
      </p:bgRef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85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1_002 Intro">
    <p:bg>
      <p:bgRef idx="1001">
        <a:schemeClr val="bg1"/>
      </p:bgRef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>
                <a:solidFill>
                  <a:schemeClr val="tx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0850" lvl="0" indent="-342900" algn="ctr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47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 userDrawn="1">
  <p:cSld name="1_003 Talking Points">
    <p:bg>
      <p:bgRef idx="1001">
        <a:schemeClr val="bg1"/>
      </p:bgRef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"/>
          <p:cNvSpPr txBox="1">
            <a:spLocks noGrp="1"/>
          </p:cNvSpPr>
          <p:nvPr>
            <p:ph type="body" idx="1" hasCustomPrompt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lang="en-US" dirty="0" smtClean="0">
                <a:solidFill>
                  <a:schemeClr val="tx2"/>
                </a:solidFill>
              </a:defRPr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dirty="0" smtClean="0">
                <a:solidFill>
                  <a:schemeClr val="tx2"/>
                </a:solidFill>
              </a:defRPr>
            </a:lvl3pPr>
            <a:lvl4pPr>
              <a:defRPr dirty="0">
                <a:solidFill>
                  <a:schemeClr val="tx2"/>
                </a:solidFill>
              </a:defRPr>
            </a:lvl4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One</a:t>
            </a:r>
          </a:p>
          <a:p>
            <a:pPr marL="908050" lvl="1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Two</a:t>
            </a:r>
          </a:p>
          <a:p>
            <a:pPr marL="1365250" lvl="2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Three</a:t>
            </a:r>
          </a:p>
          <a:p>
            <a:pPr marL="1822450" lvl="3" indent="-3429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Four</a:t>
            </a:r>
            <a:endParaRPr dirty="0"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E49CB1-7B7C-BB60-FDF0-E1AAE12D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106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userDrawn="1">
  <p:cSld name="CUSTOM_3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 marL="450850" lvl="0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1" r:id="rId2"/>
    <p:sldLayoutId id="2147483649" r:id="rId3"/>
    <p:sldLayoutId id="2147483674" r:id="rId4"/>
    <p:sldLayoutId id="2147483650" r:id="rId5"/>
    <p:sldLayoutId id="2147483672" r:id="rId6"/>
    <p:sldLayoutId id="2147483651" r:id="rId7"/>
    <p:sldLayoutId id="2147483673" r:id="rId8"/>
    <p:sldLayoutId id="2147483652" r:id="rId9"/>
    <p:sldLayoutId id="2147483653" r:id="rId10"/>
    <p:sldLayoutId id="2147483675" r:id="rId11"/>
    <p:sldLayoutId id="2147483654" r:id="rId12"/>
    <p:sldLayoutId id="2147483676" r:id="rId13"/>
    <p:sldLayoutId id="2147483655" r:id="rId14"/>
    <p:sldLayoutId id="2147483677" r:id="rId15"/>
    <p:sldLayoutId id="2147483656" r:id="rId16"/>
    <p:sldLayoutId id="2147483657" r:id="rId17"/>
    <p:sldLayoutId id="2147483678" r:id="rId18"/>
    <p:sldLayoutId id="2147483658" r:id="rId19"/>
    <p:sldLayoutId id="2147483679" r:id="rId20"/>
    <p:sldLayoutId id="2147483680" r:id="rId21"/>
    <p:sldLayoutId id="2147483667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mmunity/overview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dapp.io/concepts/faq/#comparison-to-other-too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customXml" Target="../ink/ink7.xml"/><Relationship Id="rId21" Type="http://schemas.openxmlformats.org/officeDocument/2006/relationships/image" Target="../media/image17.png"/><Relationship Id="rId34" Type="http://schemas.openxmlformats.org/officeDocument/2006/relationships/customXml" Target="../ink/ink10.xml"/><Relationship Id="rId7" Type="http://schemas.openxmlformats.org/officeDocument/2006/relationships/image" Target="../media/image7.png"/><Relationship Id="rId12" Type="http://schemas.openxmlformats.org/officeDocument/2006/relationships/customXml" Target="../ink/ink3.xml"/><Relationship Id="rId17" Type="http://schemas.openxmlformats.org/officeDocument/2006/relationships/image" Target="../media/image14.svg"/><Relationship Id="rId25" Type="http://schemas.openxmlformats.org/officeDocument/2006/relationships/image" Target="../media/image20.sv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customXml" Target="../ink/ink5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1" Type="http://schemas.openxmlformats.org/officeDocument/2006/relationships/image" Target="../media/image10.svg"/><Relationship Id="rId24" Type="http://schemas.openxmlformats.org/officeDocument/2006/relationships/image" Target="../media/image19.png"/><Relationship Id="rId32" Type="http://schemas.openxmlformats.org/officeDocument/2006/relationships/customXml" Target="../ink/ink9.xml"/><Relationship Id="rId37" Type="http://schemas.openxmlformats.org/officeDocument/2006/relationships/image" Target="../media/image28.sv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28" Type="http://schemas.openxmlformats.org/officeDocument/2006/relationships/customXml" Target="../ink/ink8.xml"/><Relationship Id="rId36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31" Type="http://schemas.openxmlformats.org/officeDocument/2006/relationships/image" Target="../media/image24.sv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customXml" Target="../ink/ink4.xml"/><Relationship Id="rId22" Type="http://schemas.openxmlformats.org/officeDocument/2006/relationships/customXml" Target="../ink/ink6.xml"/><Relationship Id="rId27" Type="http://schemas.openxmlformats.org/officeDocument/2006/relationships/image" Target="../media/image21.png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457449" y="2677987"/>
            <a:ext cx="8658225" cy="15020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 </a:t>
            </a:r>
            <a:r>
              <a:rPr lang="en-US" sz="60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</a:t>
            </a:r>
            <a:r>
              <a:rPr lang="en-US" sz="6000" dirty="0"/>
              <a:t> Application Platform</a:t>
            </a:r>
            <a:endParaRPr sz="6000" dirty="0"/>
          </a:p>
        </p:txBody>
      </p:sp>
      <p:sp>
        <p:nvSpPr>
          <p:cNvPr id="4" name="Google Shape;2830;p24">
            <a:extLst>
              <a:ext uri="{FF2B5EF4-FFF2-40B4-BE49-F238E27FC236}">
                <a16:creationId xmlns:a16="http://schemas.microsoft.com/office/drawing/2014/main" id="{9514BD13-18CE-AD37-75FC-D36EB569C9DC}"/>
              </a:ext>
            </a:extLst>
          </p:cNvPr>
          <p:cNvSpPr txBox="1">
            <a:spLocks/>
          </p:cNvSpPr>
          <p:nvPr/>
        </p:nvSpPr>
        <p:spPr>
          <a:xfrm>
            <a:off x="4805361" y="3744298"/>
            <a:ext cx="3019425" cy="12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r>
              <a:rPr lang="en-US" sz="4800" dirty="0"/>
              <a:t>Introducing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1E7F29-3E19-61EF-6835-F41F0954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786" y="4032432"/>
            <a:ext cx="2609852" cy="708390"/>
          </a:xfrm>
          <a:prstGeom prst="rect">
            <a:avLst/>
          </a:prstGeom>
        </p:spPr>
      </p:pic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CC239962-DAD3-C663-446E-4D74CC142D4B}"/>
              </a:ext>
            </a:extLst>
          </p:cNvPr>
          <p:cNvSpPr txBox="1">
            <a:spLocks/>
          </p:cNvSpPr>
          <p:nvPr/>
        </p:nvSpPr>
        <p:spPr>
          <a:xfrm>
            <a:off x="1102518" y="6315075"/>
            <a:ext cx="25622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Ubuntu Condensed"/>
              <a:buNone/>
              <a:defRPr sz="7500" b="1" i="0" u="none" strike="noStrike" cap="none">
                <a:solidFill>
                  <a:schemeClr val="accent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1600" dirty="0">
                <a:solidFill>
                  <a:srgbClr val="A30046"/>
                </a:solidFill>
                <a:latin typeface="Segoe Script" panose="030B0504020000000003" pitchFamily="66" charset="0"/>
              </a:rPr>
              <a:t>@PalmEmanuel</a:t>
            </a:r>
          </a:p>
        </p:txBody>
      </p:sp>
      <p:pic>
        <p:nvPicPr>
          <p:cNvPr id="1030" name="Picture 6" descr="Pink Swetugg Butterfly with text for light background">
            <a:extLst>
              <a:ext uri="{FF2B5EF4-FFF2-40B4-BE49-F238E27FC236}">
                <a16:creationId xmlns:a16="http://schemas.microsoft.com/office/drawing/2014/main" id="{89EC4404-A395-8B6B-B856-E1DEEA5E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709067"/>
            <a:ext cx="2738438" cy="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49"/>
            <a:ext cx="11081900" cy="13926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Radius was created to bridge the gap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4701DFA4-FD5C-5B16-3E6B-C75ACD22B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 between developers and operators &amp; platform engineers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To create a common understanding and visualization of what an application is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 same way that system-assigned managed identities in Azure tie the lifecycles of the identity and the resource together, Recipes in Radius can help achieve that for your entire application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6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Notes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700634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 is a </a:t>
            </a:r>
            <a:r>
              <a:rPr lang="en-US" dirty="0" err="1"/>
              <a:t>codespace</a:t>
            </a:r>
            <a:r>
              <a:rPr lang="en-US" dirty="0"/>
              <a:t> to get started, or a bunch of alternatives for installation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News since release (0.28 or 0.29 for example)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Upcoming presentation info at </a:t>
            </a:r>
            <a:r>
              <a:rPr lang="en-US" dirty="0">
                <a:hlinkClick r:id="rId3"/>
              </a:rPr>
              <a:t>https://docs.radapp.io/community/overview/</a:t>
            </a:r>
            <a:endParaRPr lang="en-US" dirty="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There’s a roadmap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only runs in Kubernetes, but looks at supporting serverless platform in the future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Currently you can only manage the cluster Radius is installed in, but multi-cluster support is planned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Talk about the concept of “</a:t>
            </a:r>
            <a:r>
              <a:rPr lang="en-US" dirty="0" err="1"/>
              <a:t>appiness</a:t>
            </a:r>
            <a:r>
              <a:rPr lang="en-US" dirty="0"/>
              <a:t>”, the feeling of satisfaction when the application is at the center of every workflow</a:t>
            </a:r>
          </a:p>
        </p:txBody>
      </p:sp>
    </p:spTree>
    <p:extLst>
      <p:ext uri="{BB962C8B-B14F-4D97-AF65-F5344CB8AC3E}">
        <p14:creationId xmlns:p14="http://schemas.microsoft.com/office/powerpoint/2010/main" val="293396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UPC and Component Topography slide with diagrams</a:t>
            </a:r>
          </a:p>
        </p:txBody>
      </p:sp>
      <p:sp>
        <p:nvSpPr>
          <p:cNvPr id="2" name="Google Shape;2843;p26">
            <a:extLst>
              <a:ext uri="{FF2B5EF4-FFF2-40B4-BE49-F238E27FC236}">
                <a16:creationId xmlns:a16="http://schemas.microsoft.com/office/drawing/2014/main" id="{CBE25761-6C67-04E8-B308-EAEF6EA7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5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Bicep for Everything</a:t>
            </a:r>
            <a:endParaRPr dirty="0"/>
          </a:p>
        </p:txBody>
      </p:sp>
      <p:sp>
        <p:nvSpPr>
          <p:cNvPr id="2843" name="Google Shape;28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Even AWS through the AWS Cloud Control API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Custom fork at the moment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/>
              <a:t>Terraform works too</a:t>
            </a:r>
          </a:p>
        </p:txBody>
      </p:sp>
    </p:spTree>
    <p:extLst>
      <p:ext uri="{BB962C8B-B14F-4D97-AF65-F5344CB8AC3E}">
        <p14:creationId xmlns:p14="http://schemas.microsoft.com/office/powerpoint/2010/main" val="169654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Where does Radius fit into your organization?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Last section of "Concept: Why Radius": "Developers and platform engineers need to collaborate". Explaining how the different parts of Radius fits into an organization with roles like platform engineers, operators, cloud and security experts, developers.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your developers want cake, but your organization has an allergy against public access, you can create a recipe to ensure private networking.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In platform engineering, Microsoft talks about paving paths for your organization to make it easier to follow requirements and policies, Recipes can be a way to achieve that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r>
              <a:rPr lang="en-US" dirty="0">
                <a:solidFill>
                  <a:srgbClr val="E8EAED"/>
                </a:solidFill>
                <a:latin typeface="Roboto" panose="02000000000000000000" pitchFamily="2" charset="0"/>
              </a:rPr>
              <a:t>If you have a bunch of apps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44;p26">
            <a:extLst>
              <a:ext uri="{FF2B5EF4-FFF2-40B4-BE49-F238E27FC236}">
                <a16:creationId xmlns:a16="http://schemas.microsoft.com/office/drawing/2014/main" id="{EA7BAADB-CC2F-5910-9944-8D0BDA988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1108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dirty="0"/>
              <a:t>Questions</a:t>
            </a:r>
          </a:p>
        </p:txBody>
      </p:sp>
      <p:sp>
        <p:nvSpPr>
          <p:cNvPr id="7" name="Google Shape;2843;p26">
            <a:extLst>
              <a:ext uri="{FF2B5EF4-FFF2-40B4-BE49-F238E27FC236}">
                <a16:creationId xmlns:a16="http://schemas.microsoft.com/office/drawing/2014/main" id="{27E29292-5951-4D37-F897-EB9F7001A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How does Radius compare to X?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Char char="■"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  <a:hlinkClick r:id="rId3"/>
              </a:rPr>
              <a:t>https://docs.radapp.io/concepts/faq/#comparison-to-other-tools</a:t>
            </a:r>
            <a:endParaRPr lang="en-US" b="0" i="0" dirty="0">
              <a:solidFill>
                <a:srgbClr val="E8EAED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6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1766887" y="2677987"/>
            <a:ext cx="8658225" cy="150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9600" dirty="0">
                <a:solidFill>
                  <a:srgbClr val="F9F1A5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rad </a:t>
            </a:r>
            <a:r>
              <a:rPr lang="en-US" sz="9600" dirty="0" err="1">
                <a:solidFill>
                  <a:srgbClr val="CCCCCC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init</a:t>
            </a:r>
            <a:endParaRPr lang="en-US" sz="9600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Radify your apps now</a:t>
            </a:r>
            <a:endParaRPr dirty="0"/>
          </a:p>
        </p:txBody>
      </p:sp>
      <p:sp>
        <p:nvSpPr>
          <p:cNvPr id="2879" name="Google Shape;2879;p3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881" name="Google Shape;2881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876" name="Google Shape;287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2882" name="Google Shape;2882;p31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878" name="Google Shape;2878;p31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880" name="Google Shape;2880;p31"/>
          <p:cNvSpPr txBox="1">
            <a:spLocks noGrp="1"/>
          </p:cNvSpPr>
          <p:nvPr>
            <p:ph type="body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32"/>
          <p:cNvSpPr txBox="1">
            <a:spLocks noGrp="1"/>
          </p:cNvSpPr>
          <p:nvPr>
            <p:ph type="title"/>
          </p:nvPr>
        </p:nvSpPr>
        <p:spPr>
          <a:xfrm>
            <a:off x="1821575" y="2687300"/>
            <a:ext cx="7584000" cy="28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interesting facts!</a:t>
            </a:r>
            <a:endParaRPr/>
          </a:p>
        </p:txBody>
      </p:sp>
      <p:sp>
        <p:nvSpPr>
          <p:cNvPr id="2888" name="Google Shape;2888;p32"/>
          <p:cNvSpPr txBox="1">
            <a:spLocks noGrp="1"/>
          </p:cNvSpPr>
          <p:nvPr>
            <p:ph type="body" idx="4294967295"/>
          </p:nvPr>
        </p:nvSpPr>
        <p:spPr>
          <a:xfrm>
            <a:off x="241600" y="6240275"/>
            <a:ext cx="11095500" cy="48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This is where you section ends. Duplicate this set of slides as many times you need to go over all your sections.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70" name="Google Shape;3570;p4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hello@mail.com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555-111-222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mydomain.com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4" name="Google Shape;3564;p44"/>
          <p:cNvSpPr/>
          <p:nvPr/>
        </p:nvSpPr>
        <p:spPr>
          <a:xfrm>
            <a:off x="5755215" y="5264135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5" name="Google Shape;3565;p44"/>
          <p:cNvGrpSpPr/>
          <p:nvPr/>
        </p:nvGrpSpPr>
        <p:grpSpPr>
          <a:xfrm>
            <a:off x="6288318" y="5254483"/>
            <a:ext cx="411849" cy="411917"/>
            <a:chOff x="5162200" y="4097750"/>
            <a:chExt cx="338385" cy="338414"/>
          </a:xfrm>
        </p:grpSpPr>
        <p:sp>
          <p:nvSpPr>
            <p:cNvPr id="3566" name="Google Shape;3566;p4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9" name="Google Shape;3569;p44"/>
          <p:cNvSpPr/>
          <p:nvPr/>
        </p:nvSpPr>
        <p:spPr>
          <a:xfrm>
            <a:off x="5022325" y="5305518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14AA268-5917-7CD8-6DC8-F0BD0382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7" y="2302881"/>
            <a:ext cx="1644793" cy="1623576"/>
          </a:xfrm>
          <a:prstGeom prst="rect">
            <a:avLst/>
          </a:prstGeom>
        </p:spPr>
      </p:pic>
      <p:pic>
        <p:nvPicPr>
          <p:cNvPr id="2985" name="Graphic 2984">
            <a:extLst>
              <a:ext uri="{FF2B5EF4-FFF2-40B4-BE49-F238E27FC236}">
                <a16:creationId xmlns:a16="http://schemas.microsoft.com/office/drawing/2014/main" id="{4A9125F0-6390-4BA2-086D-386F34296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3455" y="2307637"/>
            <a:ext cx="1623576" cy="1623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C21FA-C21B-BF35-C123-A2E8624DBE6A}"/>
              </a:ext>
            </a:extLst>
          </p:cNvPr>
          <p:cNvSpPr txBox="1"/>
          <p:nvPr/>
        </p:nvSpPr>
        <p:spPr>
          <a:xfrm>
            <a:off x="5334255" y="3940175"/>
            <a:ext cx="158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Ubuntu Condensed" panose="020B0506030602030204" pitchFamily="34" charset="0"/>
              </a:rPr>
              <a:t>Kubernetes</a:t>
            </a:r>
            <a:endParaRPr lang="en-SE" sz="2000" b="1" dirty="0">
              <a:solidFill>
                <a:schemeClr val="tx2"/>
              </a:solidFill>
              <a:latin typeface="Ubuntu Condensed" panose="020B0506030602030204" pitchFamily="34" charset="0"/>
            </a:endParaRPr>
          </a:p>
        </p:txBody>
      </p:sp>
      <p:grpSp>
        <p:nvGrpSpPr>
          <p:cNvPr id="2978" name="Group 2977">
            <a:extLst>
              <a:ext uri="{FF2B5EF4-FFF2-40B4-BE49-F238E27FC236}">
                <a16:creationId xmlns:a16="http://schemas.microsoft.com/office/drawing/2014/main" id="{CD0D3E71-2096-8790-B719-671F526B7D01}"/>
              </a:ext>
            </a:extLst>
          </p:cNvPr>
          <p:cNvGrpSpPr/>
          <p:nvPr/>
        </p:nvGrpSpPr>
        <p:grpSpPr>
          <a:xfrm>
            <a:off x="6676611" y="1621490"/>
            <a:ext cx="1581978" cy="1159315"/>
            <a:chOff x="6676611" y="1621490"/>
            <a:chExt cx="1581978" cy="1159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BE9B7F-FB8D-2D8C-143E-481C52E88E0D}"/>
                </a:ext>
              </a:extLst>
            </p:cNvPr>
            <p:cNvSpPr txBox="1"/>
            <p:nvPr/>
          </p:nvSpPr>
          <p:spPr>
            <a:xfrm>
              <a:off x="6676611" y="1621490"/>
              <a:ext cx="158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Your App</a:t>
              </a:r>
              <a:endParaRPr lang="en-SE" sz="20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865" name="Group 2864">
              <a:extLst>
                <a:ext uri="{FF2B5EF4-FFF2-40B4-BE49-F238E27FC236}">
                  <a16:creationId xmlns:a16="http://schemas.microsoft.com/office/drawing/2014/main" id="{1EBC2A51-7E55-2761-369D-75CCE3FA5364}"/>
                </a:ext>
              </a:extLst>
            </p:cNvPr>
            <p:cNvGrpSpPr/>
            <p:nvPr/>
          </p:nvGrpSpPr>
          <p:grpSpPr>
            <a:xfrm>
              <a:off x="6795347" y="2110485"/>
              <a:ext cx="531360" cy="670320"/>
              <a:chOff x="6795347" y="2404231"/>
              <a:chExt cx="531360" cy="670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14:cNvPr>
                  <p14:cNvContentPartPr/>
                  <p14:nvPr/>
                </p14:nvContentPartPr>
                <p14:xfrm>
                  <a:off x="6795347" y="2404231"/>
                  <a:ext cx="531360" cy="653040"/>
                </p14:xfrm>
              </p:contentPart>
            </mc:Choice>
            <mc:Fallback>
              <p:pic>
                <p:nvPicPr>
                  <p:cNvPr id="2850" name="Ink 2849">
                    <a:extLst>
                      <a:ext uri="{FF2B5EF4-FFF2-40B4-BE49-F238E27FC236}">
                        <a16:creationId xmlns:a16="http://schemas.microsoft.com/office/drawing/2014/main" id="{F1F18579-FC67-574C-A52D-ADBB5774E7A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77347" y="2386591"/>
                    <a:ext cx="567000" cy="68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14:cNvPr>
                  <p14:cNvContentPartPr/>
                  <p14:nvPr/>
                </p14:nvContentPartPr>
                <p14:xfrm>
                  <a:off x="6795347" y="2844151"/>
                  <a:ext cx="304560" cy="230400"/>
                </p14:xfrm>
              </p:contentPart>
            </mc:Choice>
            <mc:Fallback>
              <p:pic>
                <p:nvPicPr>
                  <p:cNvPr id="2864" name="Ink 2863">
                    <a:extLst>
                      <a:ext uri="{FF2B5EF4-FFF2-40B4-BE49-F238E27FC236}">
                        <a16:creationId xmlns:a16="http://schemas.microsoft.com/office/drawing/2014/main" id="{EC7607F6-FC22-9586-46F7-99D06946CED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77347" y="2826511"/>
                    <a:ext cx="340200" cy="26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79" name="Group 2978">
            <a:extLst>
              <a:ext uri="{FF2B5EF4-FFF2-40B4-BE49-F238E27FC236}">
                <a16:creationId xmlns:a16="http://schemas.microsoft.com/office/drawing/2014/main" id="{2F2E58F8-3193-EDA0-CF42-0086EF0C0A04}"/>
              </a:ext>
            </a:extLst>
          </p:cNvPr>
          <p:cNvGrpSpPr/>
          <p:nvPr/>
        </p:nvGrpSpPr>
        <p:grpSpPr>
          <a:xfrm>
            <a:off x="2833511" y="605490"/>
            <a:ext cx="6818489" cy="4710631"/>
            <a:chOff x="2833511" y="605490"/>
            <a:chExt cx="6818489" cy="4710631"/>
          </a:xfrm>
        </p:grpSpPr>
        <p:sp>
          <p:nvSpPr>
            <p:cNvPr id="2872" name="Rectangle: Rounded Corners 2871">
              <a:extLst>
                <a:ext uri="{FF2B5EF4-FFF2-40B4-BE49-F238E27FC236}">
                  <a16:creationId xmlns:a16="http://schemas.microsoft.com/office/drawing/2014/main" id="{B58163C9-8C52-3B42-70A1-2C063FBF77FD}"/>
                </a:ext>
              </a:extLst>
            </p:cNvPr>
            <p:cNvSpPr/>
            <p:nvPr/>
          </p:nvSpPr>
          <p:spPr>
            <a:xfrm>
              <a:off x="2833511" y="1541879"/>
              <a:ext cx="6818489" cy="3774242"/>
            </a:xfrm>
            <a:prstGeom prst="roundRect">
              <a:avLst/>
            </a:prstGeom>
            <a:noFill/>
            <a:ln>
              <a:solidFill>
                <a:srgbClr val="50E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871" name="Graphic 2870">
              <a:extLst>
                <a:ext uri="{FF2B5EF4-FFF2-40B4-BE49-F238E27FC236}">
                  <a16:creationId xmlns:a16="http://schemas.microsoft.com/office/drawing/2014/main" id="{77934370-1891-966B-B4C6-26818A56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5602" y="605490"/>
              <a:ext cx="1016000" cy="1016000"/>
            </a:xfrm>
            <a:prstGeom prst="rect">
              <a:avLst/>
            </a:prstGeom>
          </p:spPr>
        </p:pic>
      </p:grpSp>
      <p:grpSp>
        <p:nvGrpSpPr>
          <p:cNvPr id="2977" name="Group 2976">
            <a:extLst>
              <a:ext uri="{FF2B5EF4-FFF2-40B4-BE49-F238E27FC236}">
                <a16:creationId xmlns:a16="http://schemas.microsoft.com/office/drawing/2014/main" id="{D99A2B80-DBD7-FA7C-0D96-AAAF165D692F}"/>
              </a:ext>
            </a:extLst>
          </p:cNvPr>
          <p:cNvGrpSpPr/>
          <p:nvPr/>
        </p:nvGrpSpPr>
        <p:grpSpPr>
          <a:xfrm>
            <a:off x="7122947" y="2921000"/>
            <a:ext cx="4093650" cy="1311776"/>
            <a:chOff x="7122947" y="2921000"/>
            <a:chExt cx="4093650" cy="1311776"/>
          </a:xfrm>
        </p:grpSpPr>
        <p:grpSp>
          <p:nvGrpSpPr>
            <p:cNvPr id="2899" name="Group 2898">
              <a:extLst>
                <a:ext uri="{FF2B5EF4-FFF2-40B4-BE49-F238E27FC236}">
                  <a16:creationId xmlns:a16="http://schemas.microsoft.com/office/drawing/2014/main" id="{FA51A132-2832-BF00-B038-0180D229E38D}"/>
                </a:ext>
              </a:extLst>
            </p:cNvPr>
            <p:cNvGrpSpPr/>
            <p:nvPr/>
          </p:nvGrpSpPr>
          <p:grpSpPr>
            <a:xfrm>
              <a:off x="7122947" y="3081391"/>
              <a:ext cx="916200" cy="330480"/>
              <a:chOff x="7122947" y="3081391"/>
              <a:chExt cx="916200" cy="330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14:cNvPr>
                  <p14:cNvContentPartPr/>
                  <p14:nvPr/>
                </p14:nvContentPartPr>
                <p14:xfrm>
                  <a:off x="7122947" y="3081391"/>
                  <a:ext cx="916200" cy="265320"/>
                </p14:xfrm>
              </p:contentPart>
            </mc:Choice>
            <mc:Fallback>
              <p:pic>
                <p:nvPicPr>
                  <p:cNvPr id="2897" name="Ink 2896">
                    <a:extLst>
                      <a:ext uri="{FF2B5EF4-FFF2-40B4-BE49-F238E27FC236}">
                        <a16:creationId xmlns:a16="http://schemas.microsoft.com/office/drawing/2014/main" id="{E4997C81-BBAD-7E26-F720-83702BF2178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105307" y="3063751"/>
                    <a:ext cx="95184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14:cNvPr>
                  <p14:cNvContentPartPr/>
                  <p14:nvPr/>
                </p14:nvContentPartPr>
                <p14:xfrm>
                  <a:off x="7815947" y="3137911"/>
                  <a:ext cx="218160" cy="273960"/>
                </p14:xfrm>
              </p:contentPart>
            </mc:Choice>
            <mc:Fallback>
              <p:pic>
                <p:nvPicPr>
                  <p:cNvPr id="2898" name="Ink 2897">
                    <a:extLst>
                      <a:ext uri="{FF2B5EF4-FFF2-40B4-BE49-F238E27FC236}">
                        <a16:creationId xmlns:a16="http://schemas.microsoft.com/office/drawing/2014/main" id="{4BE1592E-6584-B29A-55D8-E538FCCBCAB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798307" y="3119911"/>
                    <a:ext cx="253800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6" name="Group 2975">
              <a:extLst>
                <a:ext uri="{FF2B5EF4-FFF2-40B4-BE49-F238E27FC236}">
                  <a16:creationId xmlns:a16="http://schemas.microsoft.com/office/drawing/2014/main" id="{A634ED49-9BB4-BB08-53DE-CCBF9316671A}"/>
                </a:ext>
              </a:extLst>
            </p:cNvPr>
            <p:cNvGrpSpPr/>
            <p:nvPr/>
          </p:nvGrpSpPr>
          <p:grpSpPr>
            <a:xfrm>
              <a:off x="7884333" y="2921000"/>
              <a:ext cx="3332264" cy="1311776"/>
              <a:chOff x="7884333" y="2921000"/>
              <a:chExt cx="3332264" cy="1311776"/>
            </a:xfrm>
          </p:grpSpPr>
          <p:pic>
            <p:nvPicPr>
              <p:cNvPr id="2880" name="Graphic 2879">
                <a:extLst>
                  <a:ext uri="{FF2B5EF4-FFF2-40B4-BE49-F238E27FC236}">
                    <a16:creationId xmlns:a16="http://schemas.microsoft.com/office/drawing/2014/main" id="{7E4D41B5-5354-CC4A-A3A4-0EDD0FECE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884333" y="295612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6" name="Straight Connector 2885">
                <a:extLst>
                  <a:ext uri="{FF2B5EF4-FFF2-40B4-BE49-F238E27FC236}">
                    <a16:creationId xmlns:a16="http://schemas.microsoft.com/office/drawing/2014/main" id="{D366F65C-FC80-937A-EDA5-7C5988887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197" y="342900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7" name="Group 2966">
                <a:extLst>
                  <a:ext uri="{FF2B5EF4-FFF2-40B4-BE49-F238E27FC236}">
                    <a16:creationId xmlns:a16="http://schemas.microsoft.com/office/drawing/2014/main" id="{4896A11F-9F2A-98D9-2E64-390787A71642}"/>
                  </a:ext>
                </a:extLst>
              </p:cNvPr>
              <p:cNvGrpSpPr/>
              <p:nvPr/>
            </p:nvGrpSpPr>
            <p:grpSpPr>
              <a:xfrm>
                <a:off x="9634619" y="2921000"/>
                <a:ext cx="1581978" cy="1311776"/>
                <a:chOff x="9634619" y="2921000"/>
                <a:chExt cx="1581978" cy="1311776"/>
              </a:xfrm>
            </p:grpSpPr>
            <p:pic>
              <p:nvPicPr>
                <p:cNvPr id="2867" name="Graphic 2866">
                  <a:extLst>
                    <a:ext uri="{FF2B5EF4-FFF2-40B4-BE49-F238E27FC236}">
                      <a16:creationId xmlns:a16="http://schemas.microsoft.com/office/drawing/2014/main" id="{3E5C23D1-1233-77DC-3963-ED2A3FF74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1735" y="2921000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2" name="TextBox 2961">
                  <a:extLst>
                    <a:ext uri="{FF2B5EF4-FFF2-40B4-BE49-F238E27FC236}">
                      <a16:creationId xmlns:a16="http://schemas.microsoft.com/office/drawing/2014/main" id="{14A264AC-7D97-C701-2D0B-15CACF3D07B1}"/>
                    </a:ext>
                  </a:extLst>
                </p:cNvPr>
                <p:cNvSpPr txBox="1"/>
                <p:nvPr/>
              </p:nvSpPr>
              <p:spPr>
                <a:xfrm>
                  <a:off x="9634619" y="3832666"/>
                  <a:ext cx="15819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Storage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5" name="Group 2974">
            <a:extLst>
              <a:ext uri="{FF2B5EF4-FFF2-40B4-BE49-F238E27FC236}">
                <a16:creationId xmlns:a16="http://schemas.microsoft.com/office/drawing/2014/main" id="{235CACDA-2EC7-269D-70A0-1B0061143D9D}"/>
              </a:ext>
            </a:extLst>
          </p:cNvPr>
          <p:cNvGrpSpPr/>
          <p:nvPr/>
        </p:nvGrpSpPr>
        <p:grpSpPr>
          <a:xfrm>
            <a:off x="5069053" y="3781231"/>
            <a:ext cx="2053894" cy="3002603"/>
            <a:chOff x="5069053" y="3781231"/>
            <a:chExt cx="2053894" cy="3002603"/>
          </a:xfrm>
        </p:grpSpPr>
        <p:grpSp>
          <p:nvGrpSpPr>
            <p:cNvPr id="2896" name="Group 2895">
              <a:extLst>
                <a:ext uri="{FF2B5EF4-FFF2-40B4-BE49-F238E27FC236}">
                  <a16:creationId xmlns:a16="http://schemas.microsoft.com/office/drawing/2014/main" id="{3255E61E-F3EB-023B-6272-C6B5864ABE29}"/>
                </a:ext>
              </a:extLst>
            </p:cNvPr>
            <p:cNvGrpSpPr/>
            <p:nvPr/>
          </p:nvGrpSpPr>
          <p:grpSpPr>
            <a:xfrm>
              <a:off x="6434267" y="3781231"/>
              <a:ext cx="505800" cy="1886760"/>
              <a:chOff x="6434267" y="3781231"/>
              <a:chExt cx="505800" cy="1886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14:cNvPr>
                  <p14:cNvContentPartPr/>
                  <p14:nvPr/>
                </p14:nvContentPartPr>
                <p14:xfrm>
                  <a:off x="6527507" y="3781231"/>
                  <a:ext cx="412560" cy="1873440"/>
                </p14:xfrm>
              </p:contentPart>
            </mc:Choice>
            <mc:Fallback>
              <p:pic>
                <p:nvPicPr>
                  <p:cNvPr id="2894" name="Ink 2893">
                    <a:extLst>
                      <a:ext uri="{FF2B5EF4-FFF2-40B4-BE49-F238E27FC236}">
                        <a16:creationId xmlns:a16="http://schemas.microsoft.com/office/drawing/2014/main" id="{23E44EE7-EE3C-091A-03D0-D93C1195C53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509507" y="3763231"/>
                    <a:ext cx="448200" cy="19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14:cNvPr>
                  <p14:cNvContentPartPr/>
                  <p14:nvPr/>
                </p14:nvContentPartPr>
                <p14:xfrm>
                  <a:off x="6434267" y="5474671"/>
                  <a:ext cx="392400" cy="193320"/>
                </p14:xfrm>
              </p:contentPart>
            </mc:Choice>
            <mc:Fallback>
              <p:pic>
                <p:nvPicPr>
                  <p:cNvPr id="2895" name="Ink 2894">
                    <a:extLst>
                      <a:ext uri="{FF2B5EF4-FFF2-40B4-BE49-F238E27FC236}">
                        <a16:creationId xmlns:a16="http://schemas.microsoft.com/office/drawing/2014/main" id="{44699F8E-0413-CD4B-71DD-36ED7D43E3E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416627" y="5456671"/>
                    <a:ext cx="42804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66" name="Group 2965">
              <a:extLst>
                <a:ext uri="{FF2B5EF4-FFF2-40B4-BE49-F238E27FC236}">
                  <a16:creationId xmlns:a16="http://schemas.microsoft.com/office/drawing/2014/main" id="{AF58FC64-C468-BEC0-F135-A212B02B3979}"/>
                </a:ext>
              </a:extLst>
            </p:cNvPr>
            <p:cNvGrpSpPr/>
            <p:nvPr/>
          </p:nvGrpSpPr>
          <p:grpSpPr>
            <a:xfrm>
              <a:off x="5069053" y="5405425"/>
              <a:ext cx="2053894" cy="1378409"/>
              <a:chOff x="5069053" y="5405425"/>
              <a:chExt cx="2053894" cy="1378409"/>
            </a:xfrm>
          </p:grpSpPr>
          <p:pic>
            <p:nvPicPr>
              <p:cNvPr id="2878" name="Graphic 2877">
                <a:extLst>
                  <a:ext uri="{FF2B5EF4-FFF2-40B4-BE49-F238E27FC236}">
                    <a16:creationId xmlns:a16="http://schemas.microsoft.com/office/drawing/2014/main" id="{34C6CAE8-CE95-A5E9-87BD-A44A90F4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594686" y="5405425"/>
                <a:ext cx="1002628" cy="1002628"/>
              </a:xfrm>
              <a:prstGeom prst="rect">
                <a:avLst/>
              </a:prstGeom>
            </p:spPr>
          </p:pic>
          <p:sp>
            <p:nvSpPr>
              <p:cNvPr id="2963" name="TextBox 2962">
                <a:extLst>
                  <a:ext uri="{FF2B5EF4-FFF2-40B4-BE49-F238E27FC236}">
                    <a16:creationId xmlns:a16="http://schemas.microsoft.com/office/drawing/2014/main" id="{59FC84A8-300D-B177-0F63-35C8F54641DF}"/>
                  </a:ext>
                </a:extLst>
              </p:cNvPr>
              <p:cNvSpPr txBox="1"/>
              <p:nvPr/>
            </p:nvSpPr>
            <p:spPr>
              <a:xfrm>
                <a:off x="5069053" y="6383724"/>
                <a:ext cx="2053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rPr>
                  <a:t>Managed Identity</a:t>
                </a:r>
                <a:endParaRPr lang="en-SE" sz="2000" b="1" dirty="0">
                  <a:solidFill>
                    <a:schemeClr val="tx2"/>
                  </a:solidFill>
                  <a:latin typeface="Ubuntu Condensed" panose="020B0506030602030204" pitchFamily="34" charset="0"/>
                </a:endParaRPr>
              </a:p>
            </p:txBody>
          </p:sp>
        </p:grpSp>
      </p:grpSp>
      <p:grpSp>
        <p:nvGrpSpPr>
          <p:cNvPr id="2974" name="Group 2973">
            <a:extLst>
              <a:ext uri="{FF2B5EF4-FFF2-40B4-BE49-F238E27FC236}">
                <a16:creationId xmlns:a16="http://schemas.microsoft.com/office/drawing/2014/main" id="{0675AD42-E78D-8001-75A2-DC3A393311C2}"/>
              </a:ext>
            </a:extLst>
          </p:cNvPr>
          <p:cNvGrpSpPr/>
          <p:nvPr/>
        </p:nvGrpSpPr>
        <p:grpSpPr>
          <a:xfrm>
            <a:off x="1478360" y="3589711"/>
            <a:ext cx="3895347" cy="1402783"/>
            <a:chOff x="1478360" y="3589711"/>
            <a:chExt cx="3895347" cy="1402783"/>
          </a:xfrm>
        </p:grpSpPr>
        <p:grpSp>
          <p:nvGrpSpPr>
            <p:cNvPr id="2973" name="Group 2972">
              <a:extLst>
                <a:ext uri="{FF2B5EF4-FFF2-40B4-BE49-F238E27FC236}">
                  <a16:creationId xmlns:a16="http://schemas.microsoft.com/office/drawing/2014/main" id="{C97302C8-25B8-CCDB-7B69-D3C9654B033A}"/>
                </a:ext>
              </a:extLst>
            </p:cNvPr>
            <p:cNvGrpSpPr/>
            <p:nvPr/>
          </p:nvGrpSpPr>
          <p:grpSpPr>
            <a:xfrm>
              <a:off x="4517627" y="3589711"/>
              <a:ext cx="856080" cy="542520"/>
              <a:chOff x="4517627" y="3589711"/>
              <a:chExt cx="856080" cy="542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14:cNvPr>
                  <p14:cNvContentPartPr/>
                  <p14:nvPr/>
                </p14:nvContentPartPr>
                <p14:xfrm>
                  <a:off x="4517627" y="3589711"/>
                  <a:ext cx="856080" cy="517680"/>
                </p14:xfrm>
              </p:contentPart>
            </mc:Choice>
            <mc:Fallback>
              <p:pic>
                <p:nvPicPr>
                  <p:cNvPr id="2959" name="Ink 2958">
                    <a:extLst>
                      <a:ext uri="{FF2B5EF4-FFF2-40B4-BE49-F238E27FC236}">
                        <a16:creationId xmlns:a16="http://schemas.microsoft.com/office/drawing/2014/main" id="{2C780F2D-03A4-D1BA-0F97-D65E8AF6483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499987" y="3571711"/>
                    <a:ext cx="891720" cy="55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14:cNvPr>
                  <p14:cNvContentPartPr/>
                  <p14:nvPr/>
                </p14:nvContentPartPr>
                <p14:xfrm>
                  <a:off x="4524107" y="3883111"/>
                  <a:ext cx="261000" cy="249120"/>
                </p14:xfrm>
              </p:contentPart>
            </mc:Choice>
            <mc:Fallback>
              <p:pic>
                <p:nvPicPr>
                  <p:cNvPr id="2961" name="Ink 2960">
                    <a:extLst>
                      <a:ext uri="{FF2B5EF4-FFF2-40B4-BE49-F238E27FC236}">
                        <a16:creationId xmlns:a16="http://schemas.microsoft.com/office/drawing/2014/main" id="{9BE2B6E5-B84A-B488-651C-28D0C7F30BF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506467" y="3865471"/>
                    <a:ext cx="296640" cy="284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0" name="Group 2969">
              <a:extLst>
                <a:ext uri="{FF2B5EF4-FFF2-40B4-BE49-F238E27FC236}">
                  <a16:creationId xmlns:a16="http://schemas.microsoft.com/office/drawing/2014/main" id="{03435A3A-0866-F85A-7D7B-63B481046832}"/>
                </a:ext>
              </a:extLst>
            </p:cNvPr>
            <p:cNvGrpSpPr/>
            <p:nvPr/>
          </p:nvGrpSpPr>
          <p:grpSpPr>
            <a:xfrm>
              <a:off x="1478360" y="3665117"/>
              <a:ext cx="3063781" cy="1327377"/>
              <a:chOff x="1478360" y="3665117"/>
              <a:chExt cx="3063781" cy="1327377"/>
            </a:xfrm>
          </p:grpSpPr>
          <p:pic>
            <p:nvPicPr>
              <p:cNvPr id="2879" name="Graphic 2878">
                <a:extLst>
                  <a:ext uri="{FF2B5EF4-FFF2-40B4-BE49-F238E27FC236}">
                    <a16:creationId xmlns:a16="http://schemas.microsoft.com/office/drawing/2014/main" id="{02B2D9ED-B3EF-67E0-4EE3-09D8964E1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96381" y="3700237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3" name="Straight Connector 2882">
                <a:extLst>
                  <a:ext uri="{FF2B5EF4-FFF2-40B4-BE49-F238E27FC236}">
                    <a16:creationId xmlns:a16="http://schemas.microsoft.com/office/drawing/2014/main" id="{5D3BEB5E-7306-485B-AA8B-3DD5B7691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4182888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8" name="Group 2967">
                <a:extLst>
                  <a:ext uri="{FF2B5EF4-FFF2-40B4-BE49-F238E27FC236}">
                    <a16:creationId xmlns:a16="http://schemas.microsoft.com/office/drawing/2014/main" id="{56A10584-4036-A595-61CB-D534EFED5D35}"/>
                  </a:ext>
                </a:extLst>
              </p:cNvPr>
              <p:cNvGrpSpPr/>
              <p:nvPr/>
            </p:nvGrpSpPr>
            <p:grpSpPr>
              <a:xfrm>
                <a:off x="1478360" y="3665117"/>
                <a:ext cx="1177520" cy="1327377"/>
                <a:chOff x="1478360" y="3665117"/>
                <a:chExt cx="1177520" cy="1327377"/>
              </a:xfrm>
            </p:grpSpPr>
            <p:pic>
              <p:nvPicPr>
                <p:cNvPr id="2869" name="Graphic 2868">
                  <a:extLst>
                    <a:ext uri="{FF2B5EF4-FFF2-40B4-BE49-F238E27FC236}">
                      <a16:creationId xmlns:a16="http://schemas.microsoft.com/office/drawing/2014/main" id="{B89FF0EC-7A1C-142B-2C89-60C8C4D90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773" y="3665117"/>
                  <a:ext cx="1016000" cy="1016000"/>
                </a:xfrm>
                <a:prstGeom prst="rect">
                  <a:avLst/>
                </a:prstGeom>
              </p:spPr>
            </p:pic>
            <p:sp>
              <p:nvSpPr>
                <p:cNvPr id="2964" name="TextBox 2963">
                  <a:extLst>
                    <a:ext uri="{FF2B5EF4-FFF2-40B4-BE49-F238E27FC236}">
                      <a16:creationId xmlns:a16="http://schemas.microsoft.com/office/drawing/2014/main" id="{AA39B478-23EB-49A0-6FF5-B222C77422CE}"/>
                    </a:ext>
                  </a:extLst>
                </p:cNvPr>
                <p:cNvSpPr txBox="1"/>
                <p:nvPr/>
              </p:nvSpPr>
              <p:spPr>
                <a:xfrm>
                  <a:off x="1478360" y="4592384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Function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  <p:grpSp>
        <p:nvGrpSpPr>
          <p:cNvPr id="2972" name="Group 2971">
            <a:extLst>
              <a:ext uri="{FF2B5EF4-FFF2-40B4-BE49-F238E27FC236}">
                <a16:creationId xmlns:a16="http://schemas.microsoft.com/office/drawing/2014/main" id="{D16B1170-0166-2881-7893-2E6A40400E9A}"/>
              </a:ext>
            </a:extLst>
          </p:cNvPr>
          <p:cNvGrpSpPr/>
          <p:nvPr/>
        </p:nvGrpSpPr>
        <p:grpSpPr>
          <a:xfrm>
            <a:off x="1485561" y="2262640"/>
            <a:ext cx="3889226" cy="1330353"/>
            <a:chOff x="1485561" y="2262640"/>
            <a:chExt cx="3889226" cy="1330353"/>
          </a:xfrm>
        </p:grpSpPr>
        <p:grpSp>
          <p:nvGrpSpPr>
            <p:cNvPr id="2906" name="Group 2905">
              <a:extLst>
                <a:ext uri="{FF2B5EF4-FFF2-40B4-BE49-F238E27FC236}">
                  <a16:creationId xmlns:a16="http://schemas.microsoft.com/office/drawing/2014/main" id="{0DBDA671-40D8-27C3-426F-7F1DCBCF56B9}"/>
                </a:ext>
              </a:extLst>
            </p:cNvPr>
            <p:cNvGrpSpPr/>
            <p:nvPr/>
          </p:nvGrpSpPr>
          <p:grpSpPr>
            <a:xfrm>
              <a:off x="4385147" y="2460751"/>
              <a:ext cx="989640" cy="293760"/>
              <a:chOff x="4385147" y="2460751"/>
              <a:chExt cx="989640" cy="29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14:cNvPr>
                  <p14:cNvContentPartPr/>
                  <p14:nvPr/>
                </p14:nvContentPartPr>
                <p14:xfrm>
                  <a:off x="4429067" y="2570551"/>
                  <a:ext cx="945720" cy="183960"/>
                </p14:xfrm>
              </p:contentPart>
            </mc:Choice>
            <mc:Fallback>
              <p:pic>
                <p:nvPicPr>
                  <p:cNvPr id="2904" name="Ink 2903">
                    <a:extLst>
                      <a:ext uri="{FF2B5EF4-FFF2-40B4-BE49-F238E27FC236}">
                        <a16:creationId xmlns:a16="http://schemas.microsoft.com/office/drawing/2014/main" id="{5C7721D1-34D8-3B93-AFA6-7A9EE06D155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411427" y="2552911"/>
                    <a:ext cx="9813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14:cNvPr>
                  <p14:cNvContentPartPr/>
                  <p14:nvPr/>
                </p14:nvContentPartPr>
                <p14:xfrm>
                  <a:off x="4385147" y="2460751"/>
                  <a:ext cx="177840" cy="271080"/>
                </p14:xfrm>
              </p:contentPart>
            </mc:Choice>
            <mc:Fallback>
              <p:pic>
                <p:nvPicPr>
                  <p:cNvPr id="2905" name="Ink 2904">
                    <a:extLst>
                      <a:ext uri="{FF2B5EF4-FFF2-40B4-BE49-F238E27FC236}">
                        <a16:creationId xmlns:a16="http://schemas.microsoft.com/office/drawing/2014/main" id="{3820519C-78A8-4CF1-89F0-BF7FB4EB52C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367507" y="2442751"/>
                    <a:ext cx="213480" cy="30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1" name="Group 2970">
              <a:extLst>
                <a:ext uri="{FF2B5EF4-FFF2-40B4-BE49-F238E27FC236}">
                  <a16:creationId xmlns:a16="http://schemas.microsoft.com/office/drawing/2014/main" id="{539A78BB-0FAA-5617-0BF9-7E4F1B9B18CC}"/>
                </a:ext>
              </a:extLst>
            </p:cNvPr>
            <p:cNvGrpSpPr/>
            <p:nvPr/>
          </p:nvGrpSpPr>
          <p:grpSpPr>
            <a:xfrm>
              <a:off x="1485561" y="2262640"/>
              <a:ext cx="3041430" cy="1330353"/>
              <a:chOff x="1485561" y="2262640"/>
              <a:chExt cx="3041430" cy="1330353"/>
            </a:xfrm>
          </p:grpSpPr>
          <p:pic>
            <p:nvPicPr>
              <p:cNvPr id="2876" name="Graphic 2875">
                <a:extLst>
                  <a:ext uri="{FF2B5EF4-FFF2-40B4-BE49-F238E27FC236}">
                    <a16:creationId xmlns:a16="http://schemas.microsoft.com/office/drawing/2014/main" id="{72AF7E01-3052-F45C-3589-49071DC52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581231" y="2262640"/>
                <a:ext cx="945760" cy="945760"/>
              </a:xfrm>
              <a:prstGeom prst="rect">
                <a:avLst/>
              </a:prstGeom>
            </p:spPr>
          </p:pic>
          <p:cxnSp>
            <p:nvCxnSpPr>
              <p:cNvPr id="2882" name="Straight Connector 2881">
                <a:extLst>
                  <a:ext uri="{FF2B5EF4-FFF2-40B4-BE49-F238E27FC236}">
                    <a16:creationId xmlns:a16="http://schemas.microsoft.com/office/drawing/2014/main" id="{16E86FFF-6F77-F413-D201-5AA9A4F83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797" y="2735520"/>
                <a:ext cx="90743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69" name="Group 2968">
                <a:extLst>
                  <a:ext uri="{FF2B5EF4-FFF2-40B4-BE49-F238E27FC236}">
                    <a16:creationId xmlns:a16="http://schemas.microsoft.com/office/drawing/2014/main" id="{4D8F5205-85B4-A876-A3F8-7AA47CE07482}"/>
                  </a:ext>
                </a:extLst>
              </p:cNvPr>
              <p:cNvGrpSpPr/>
              <p:nvPr/>
            </p:nvGrpSpPr>
            <p:grpSpPr>
              <a:xfrm>
                <a:off x="1485561" y="2262640"/>
                <a:ext cx="1177520" cy="1330353"/>
                <a:chOff x="1485561" y="2262640"/>
                <a:chExt cx="1177520" cy="1330353"/>
              </a:xfrm>
            </p:grpSpPr>
            <p:pic>
              <p:nvPicPr>
                <p:cNvPr id="2874" name="Graphic 2873">
                  <a:extLst>
                    <a:ext uri="{FF2B5EF4-FFF2-40B4-BE49-F238E27FC236}">
                      <a16:creationId xmlns:a16="http://schemas.microsoft.com/office/drawing/2014/main" id="{AD0815A4-08D6-9CA4-5E75-64E75CD58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0464" y="2262640"/>
                  <a:ext cx="993312" cy="993312"/>
                </a:xfrm>
                <a:prstGeom prst="rect">
                  <a:avLst/>
                </a:prstGeom>
              </p:spPr>
            </p:pic>
            <p:sp>
              <p:nvSpPr>
                <p:cNvPr id="2965" name="TextBox 2964">
                  <a:extLst>
                    <a:ext uri="{FF2B5EF4-FFF2-40B4-BE49-F238E27FC236}">
                      <a16:creationId xmlns:a16="http://schemas.microsoft.com/office/drawing/2014/main" id="{24D3D93B-5316-9922-D431-A1E92C43B951}"/>
                    </a:ext>
                  </a:extLst>
                </p:cNvPr>
                <p:cNvSpPr txBox="1"/>
                <p:nvPr/>
              </p:nvSpPr>
              <p:spPr>
                <a:xfrm>
                  <a:off x="1485561" y="3192883"/>
                  <a:ext cx="1177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2"/>
                      </a:solidFill>
                      <a:latin typeface="Ubuntu Condensed" panose="020B0506030602030204" pitchFamily="34" charset="0"/>
                    </a:rPr>
                    <a:t>Key Vault</a:t>
                  </a:r>
                  <a:endParaRPr lang="en-SE" sz="2000" b="1" dirty="0">
                    <a:solidFill>
                      <a:schemeClr val="tx2"/>
                    </a:solidFill>
                    <a:latin typeface="Ubuntu Condensed" panose="020B050603060203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E3968-90CB-F7D6-DD11-B7720058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1990725"/>
            <a:ext cx="7829550" cy="2514600"/>
          </a:xfrm>
        </p:spPr>
        <p:txBody>
          <a:bodyPr/>
          <a:lstStyle/>
          <a:p>
            <a:r>
              <a:rPr lang="en-US" sz="13800" dirty="0"/>
              <a:t>Appi-ness</a:t>
            </a:r>
            <a:endParaRPr lang="en-SE" sz="13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6571F6-6E49-15E4-6667-781F1290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975" y="3542257"/>
            <a:ext cx="4653500" cy="1505993"/>
          </a:xfrm>
        </p:spPr>
        <p:txBody>
          <a:bodyPr/>
          <a:lstStyle/>
          <a:p>
            <a:r>
              <a:rPr lang="en-US" sz="24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feeling of satisfaction one has when the application is at the center of every workflow</a:t>
            </a:r>
            <a:endParaRPr lang="en-SE" sz="24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D1BFB-B87E-DB98-BF86-E0D73004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74" y="801184"/>
            <a:ext cx="4723981" cy="909209"/>
          </a:xfrm>
        </p:spPr>
        <p:txBody>
          <a:bodyPr/>
          <a:lstStyle/>
          <a:p>
            <a:pPr algn="l"/>
            <a:r>
              <a:rPr lang="en-US" sz="6000" dirty="0"/>
              <a:t>Emanuel Palm</a:t>
            </a:r>
            <a:endParaRPr lang="en-SE" sz="6000" dirty="0"/>
          </a:p>
        </p:txBody>
      </p: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❤️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829291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7671" y="352160"/>
                <a:ext cx="989400" cy="989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38743" y="1297248"/>
              <a:ext cx="2170814" cy="2170814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542982" y="1752248"/>
            <a:ext cx="2614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28"/>
          <p:cNvSpPr txBox="1">
            <a:spLocks noGrp="1"/>
          </p:cNvSpPr>
          <p:nvPr>
            <p:ph type="title"/>
          </p:nvPr>
        </p:nvSpPr>
        <p:spPr>
          <a:xfrm>
            <a:off x="2703300" y="915349"/>
            <a:ext cx="6785400" cy="1246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Session Overview</a:t>
            </a:r>
            <a:endParaRPr sz="6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DF254-D087-1E1F-DE3D-2C596BA38A2A}"/>
              </a:ext>
            </a:extLst>
          </p:cNvPr>
          <p:cNvGrpSpPr/>
          <p:nvPr/>
        </p:nvGrpSpPr>
        <p:grpSpPr>
          <a:xfrm>
            <a:off x="1917809" y="2315116"/>
            <a:ext cx="1523656" cy="2408375"/>
            <a:chOff x="1917809" y="2315116"/>
            <a:chExt cx="1523656" cy="24083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A231867-D158-BD9E-1C06-E03FA0488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5" r="75173"/>
            <a:stretch/>
          </p:blipFill>
          <p:spPr>
            <a:xfrm>
              <a:off x="1917809" y="2596174"/>
              <a:ext cx="1523656" cy="166565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A5A4F5-570D-46F4-0A20-FB972543B878}"/>
                </a:ext>
              </a:extLst>
            </p:cNvPr>
            <p:cNvSpPr txBox="1"/>
            <p:nvPr/>
          </p:nvSpPr>
          <p:spPr>
            <a:xfrm>
              <a:off x="2032109" y="2315116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1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6C21FA-C21B-BF35-C123-A2E8624DBE6A}"/>
                </a:ext>
              </a:extLst>
            </p:cNvPr>
            <p:cNvSpPr txBox="1"/>
            <p:nvPr/>
          </p:nvSpPr>
          <p:spPr>
            <a:xfrm>
              <a:off x="1998771" y="4261826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Radius?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EEADA-BDC6-9890-A43C-B3BE344529D5}"/>
              </a:ext>
            </a:extLst>
          </p:cNvPr>
          <p:cNvGrpSpPr/>
          <p:nvPr/>
        </p:nvGrpSpPr>
        <p:grpSpPr>
          <a:xfrm>
            <a:off x="5320756" y="2315115"/>
            <a:ext cx="1550488" cy="2408375"/>
            <a:chOff x="5320756" y="2315115"/>
            <a:chExt cx="1550488" cy="2408375"/>
          </a:xfrm>
        </p:grpSpPr>
        <p:pic>
          <p:nvPicPr>
            <p:cNvPr id="9" name="Graphic 8" descr="Programmer male with solid fill">
              <a:extLst>
                <a:ext uri="{FF2B5EF4-FFF2-40B4-BE49-F238E27FC236}">
                  <a16:creationId xmlns:a16="http://schemas.microsoft.com/office/drawing/2014/main" id="{0E3FAC6D-5198-37E2-EABF-300F9225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0756" y="2610076"/>
              <a:ext cx="1550488" cy="15504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9E91B6-94C9-112D-B224-9E6C935F5C7F}"/>
                </a:ext>
              </a:extLst>
            </p:cNvPr>
            <p:cNvSpPr txBox="1"/>
            <p:nvPr/>
          </p:nvSpPr>
          <p:spPr>
            <a:xfrm>
              <a:off x="5608573" y="2315115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2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1BF1AE-9362-09C2-DA77-8B41EF16E28E}"/>
                </a:ext>
              </a:extLst>
            </p:cNvPr>
            <p:cNvSpPr txBox="1"/>
            <p:nvPr/>
          </p:nvSpPr>
          <p:spPr>
            <a:xfrm>
              <a:off x="5415134" y="4261825"/>
              <a:ext cx="1361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Demo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B160D-5A35-352A-7C20-68ED795156E2}"/>
              </a:ext>
            </a:extLst>
          </p:cNvPr>
          <p:cNvGrpSpPr/>
          <p:nvPr/>
        </p:nvGrpSpPr>
        <p:grpSpPr>
          <a:xfrm>
            <a:off x="8537354" y="2315114"/>
            <a:ext cx="1766102" cy="2777709"/>
            <a:chOff x="8537354" y="2315114"/>
            <a:chExt cx="1766102" cy="2777709"/>
          </a:xfrm>
        </p:grpSpPr>
        <p:pic>
          <p:nvPicPr>
            <p:cNvPr id="5" name="Graphic 4" descr="Questions with solid fill">
              <a:extLst>
                <a:ext uri="{FF2B5EF4-FFF2-40B4-BE49-F238E27FC236}">
                  <a16:creationId xmlns:a16="http://schemas.microsoft.com/office/drawing/2014/main" id="{46BD32ED-1AD2-41F3-F594-6F0126A8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37354" y="2545949"/>
              <a:ext cx="1766102" cy="176610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CA0E2-5C53-1DA5-2982-56974FCF71BE}"/>
                </a:ext>
              </a:extLst>
            </p:cNvPr>
            <p:cNvSpPr txBox="1"/>
            <p:nvPr/>
          </p:nvSpPr>
          <p:spPr>
            <a:xfrm>
              <a:off x="8882831" y="2315114"/>
              <a:ext cx="311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3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88260-46A1-7198-0333-A3F565E3DF3D}"/>
                </a:ext>
              </a:extLst>
            </p:cNvPr>
            <p:cNvSpPr txBox="1"/>
            <p:nvPr/>
          </p:nvSpPr>
          <p:spPr>
            <a:xfrm>
              <a:off x="8721374" y="4261826"/>
              <a:ext cx="1534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Summary &amp; Questions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2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0;p24">
            <a:extLst>
              <a:ext uri="{FF2B5EF4-FFF2-40B4-BE49-F238E27FC236}">
                <a16:creationId xmlns:a16="http://schemas.microsoft.com/office/drawing/2014/main" id="{D8BFF1E1-4A27-C85B-398F-527947EB5950}"/>
              </a:ext>
            </a:extLst>
          </p:cNvPr>
          <p:cNvSpPr txBox="1">
            <a:spLocks/>
          </p:cNvSpPr>
          <p:nvPr/>
        </p:nvSpPr>
        <p:spPr>
          <a:xfrm>
            <a:off x="542924" y="2171701"/>
            <a:ext cx="11106152" cy="3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SE" sz="9600" b="0" dirty="0"/>
              <a:t>≠</a:t>
            </a:r>
            <a:endParaRPr lang="en-US" dirty="0"/>
          </a:p>
          <a:p>
            <a:r>
              <a:rPr lang="en-US" dirty="0"/>
              <a:t>Remote Authentication Dial-In User Service</a:t>
            </a:r>
            <a:r>
              <a:rPr lang="en-US" b="0" dirty="0"/>
              <a:t> (</a:t>
            </a:r>
            <a:r>
              <a:rPr lang="en-US" dirty="0"/>
              <a:t>RADIUS</a:t>
            </a:r>
            <a:r>
              <a:rPr lang="en-US" b="0" dirty="0"/>
              <a:t>)</a:t>
            </a:r>
            <a:endParaRPr lang="en-US" sz="9600" dirty="0">
              <a:solidFill>
                <a:srgbClr val="CCCCCC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54BF6C-AC32-E2D2-D2A6-7AA412D4E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2012222"/>
            <a:ext cx="5219700" cy="14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956557-2F10-1147-95D7-38E96600F915}"/>
              </a:ext>
            </a:extLst>
          </p:cNvPr>
          <p:cNvGrpSpPr/>
          <p:nvPr/>
        </p:nvGrpSpPr>
        <p:grpSpPr>
          <a:xfrm>
            <a:off x="786961" y="1893153"/>
            <a:ext cx="3895725" cy="2493463"/>
            <a:chOff x="786961" y="1655028"/>
            <a:chExt cx="3895725" cy="249346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7B6635-EE73-8F01-819D-AB416B27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898" y="2709509"/>
              <a:ext cx="1733550" cy="1438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37BA3C-B2E5-742A-90A3-78C2F0F2AE87}"/>
                </a:ext>
              </a:extLst>
            </p:cNvPr>
            <p:cNvSpPr txBox="1"/>
            <p:nvPr/>
          </p:nvSpPr>
          <p:spPr>
            <a:xfrm>
              <a:off x="786961" y="1655028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Azure Resource Manager</a:t>
              </a:r>
              <a:b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</a:br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(ARM)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2B9886-67A1-53B6-68D9-E2B95050CBC6}"/>
              </a:ext>
            </a:extLst>
          </p:cNvPr>
          <p:cNvGrpSpPr/>
          <p:nvPr/>
        </p:nvGrpSpPr>
        <p:grpSpPr>
          <a:xfrm>
            <a:off x="4148137" y="2077818"/>
            <a:ext cx="3895725" cy="2456082"/>
            <a:chOff x="785810" y="1839693"/>
            <a:chExt cx="3895725" cy="24560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7687353-2221-CCF7-4020-8E993392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866898" y="2562225"/>
              <a:ext cx="1733550" cy="17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4019D-8B2E-37CD-47BC-CB719B6C5B3E}"/>
                </a:ext>
              </a:extLst>
            </p:cNvPr>
            <p:cNvSpPr txBox="1"/>
            <p:nvPr/>
          </p:nvSpPr>
          <p:spPr>
            <a:xfrm>
              <a:off x="785810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Bicep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18ADF1-A9FF-DF2A-551A-920B31BC38A4}"/>
              </a:ext>
            </a:extLst>
          </p:cNvPr>
          <p:cNvGrpSpPr/>
          <p:nvPr/>
        </p:nvGrpSpPr>
        <p:grpSpPr>
          <a:xfrm>
            <a:off x="7510467" y="2077818"/>
            <a:ext cx="3895725" cy="2379882"/>
            <a:chOff x="7951723" y="1839693"/>
            <a:chExt cx="3895725" cy="237988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936B3A-D4CE-1DD7-2D15-78CCF3FA0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5" r="75173"/>
            <a:stretch/>
          </p:blipFill>
          <p:spPr>
            <a:xfrm>
              <a:off x="9106703" y="2486025"/>
              <a:ext cx="1585766" cy="1733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BE414-9BFB-BAF4-7A66-13A41CA007C8}"/>
                </a:ext>
              </a:extLst>
            </p:cNvPr>
            <p:cNvSpPr txBox="1"/>
            <p:nvPr/>
          </p:nvSpPr>
          <p:spPr>
            <a:xfrm>
              <a:off x="7951723" y="1839693"/>
              <a:ext cx="3895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Ubuntu Condensed" panose="020B0506030602030204" pitchFamily="34" charset="0"/>
                </a:rPr>
                <a:t>Radius</a:t>
              </a:r>
              <a:endParaRPr lang="en-SE" sz="2400" b="1" dirty="0">
                <a:solidFill>
                  <a:schemeClr val="tx2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3DC623-02EF-6264-2B1B-1BDC419EC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56" y="720726"/>
          <a:ext cx="8937688" cy="4689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02840" imgH="6831720" progId="">
                  <p:embed/>
                </p:oleObj>
              </mc:Choice>
              <mc:Fallback>
                <p:oleObj r:id="rId3" imgW="13002840" imgH="68317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63DC623-02EF-6264-2B1B-1BDC419EC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7156" y="720726"/>
                        <a:ext cx="8937688" cy="4689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35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7DC76E7-D163-C8D7-D79D-8B567362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0549" y="4552951"/>
            <a:ext cx="666750" cy="666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8024F6-AA9F-032B-5BDD-3E0156A6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4823" y="2762250"/>
            <a:ext cx="819150" cy="8191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6EAC9-68ED-8613-E6A7-9D88A9A97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2924" y="2352675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731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Custom 1">
      <a:dk1>
        <a:srgbClr val="1E1E1F"/>
      </a:dk1>
      <a:lt1>
        <a:srgbClr val="1E1E1F"/>
      </a:lt1>
      <a:dk2>
        <a:srgbClr val="F0F5F5"/>
      </a:dk2>
      <a:lt2>
        <a:srgbClr val="F0F5F5"/>
      </a:lt2>
      <a:accent1>
        <a:srgbClr val="2D2D30"/>
      </a:accent1>
      <a:accent2>
        <a:srgbClr val="F0F5F5"/>
      </a:accent2>
      <a:accent3>
        <a:srgbClr val="3E3E42"/>
      </a:accent3>
      <a:accent4>
        <a:srgbClr val="C74325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578</Words>
  <Application>Microsoft Office PowerPoint</Application>
  <PresentationFormat>Widescreen</PresentationFormat>
  <Paragraphs>84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Abril Fatface</vt:lpstr>
      <vt:lpstr>Aldrich</vt:lpstr>
      <vt:lpstr>Catamaran</vt:lpstr>
      <vt:lpstr>Wingdings</vt:lpstr>
      <vt:lpstr>Cascadia Code PL SemiBold</vt:lpstr>
      <vt:lpstr>Barlow Condensed</vt:lpstr>
      <vt:lpstr>Calibri</vt:lpstr>
      <vt:lpstr>Roboto</vt:lpstr>
      <vt:lpstr>Segoe Script</vt:lpstr>
      <vt:lpstr>Ubuntu Condensed</vt:lpstr>
      <vt:lpstr>SlidesMania</vt:lpstr>
      <vt:lpstr>A rad Application Platform</vt:lpstr>
      <vt:lpstr>PowerPoint Presentation</vt:lpstr>
      <vt:lpstr>Appi-ness</vt:lpstr>
      <vt:lpstr>Emanuel Palm</vt:lpstr>
      <vt:lpstr>Session Overview</vt:lpstr>
      <vt:lpstr>PowerPoint Presentation</vt:lpstr>
      <vt:lpstr>PowerPoint Presentation</vt:lpstr>
      <vt:lpstr>PowerPoint Presentation</vt:lpstr>
      <vt:lpstr>PowerPoint Presentation</vt:lpstr>
      <vt:lpstr>Radius was created to bridge the gap</vt:lpstr>
      <vt:lpstr>Notes</vt:lpstr>
      <vt:lpstr>UPC and Component Topography slide with diagrams</vt:lpstr>
      <vt:lpstr>Bicep for Everything</vt:lpstr>
      <vt:lpstr>Where does Radius fit into your organization?</vt:lpstr>
      <vt:lpstr>Questions</vt:lpstr>
      <vt:lpstr>PowerPoint Presentation</vt:lpstr>
      <vt:lpstr>Summary</vt:lpstr>
      <vt:lpstr>Very interesting facts!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85</cp:revision>
  <dcterms:modified xsi:type="dcterms:W3CDTF">2024-01-24T21:51:44Z</dcterms:modified>
</cp:coreProperties>
</file>